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F7B39-F641-3B47-A1C1-0B9D43964132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5EED2-D0C2-ED48-8A8F-A871F3C1D0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83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day</a:t>
            </a:r>
            <a:r>
              <a:rPr lang="en-US" baseline="0" dirty="0" smtClean="0"/>
              <a:t> lesson; do allusions/analogies on day 1 and </a:t>
            </a:r>
            <a:r>
              <a:rPr lang="en-US" baseline="0" smtClean="0"/>
              <a:t>checklist work on day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5EED2-D0C2-ED48-8A8F-A871F3C1D0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93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10/25/16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Investigative Journalism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9: Elaborating to Deepen Readers’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929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main elaboration technique that we’re trying is one where you deepen a reader’s connections by making references they’ll have associations with.</a:t>
            </a:r>
          </a:p>
          <a:p>
            <a:r>
              <a:rPr lang="en-US" dirty="0" smtClean="0"/>
              <a:t>To do this, you can try direct comparisons or alluding– making a fleeting reference– to a familiar term.</a:t>
            </a:r>
          </a:p>
          <a:p>
            <a:r>
              <a:rPr lang="en-US" dirty="0" smtClean="0"/>
              <a:t>Often you consider words that have connotations– usually people, events, or particular places that your reader associates with certain meanings. This lets your reader make profound associations.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32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Your Turn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out your own news story and try out one of these techniques in your own piece, using any reference that you think might deepen meaning. </a:t>
            </a:r>
          </a:p>
          <a:p>
            <a:pPr lvl="1"/>
            <a:r>
              <a:rPr lang="en-US" dirty="0" smtClean="0"/>
              <a:t>The reference can be one of the ones we explored in class today or any other reference that you think most readers would understand and correctly associate.</a:t>
            </a:r>
          </a:p>
          <a:p>
            <a:r>
              <a:rPr lang="en-US" dirty="0" smtClean="0"/>
              <a:t>Share your idea with your partner.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14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Sometimes, by making this kind of comparison, you can suggest that the character or event in your story has added significance.  </a:t>
            </a:r>
          </a:p>
          <a:p>
            <a:pPr lvl="1"/>
            <a:r>
              <a:rPr lang="en-US" dirty="0" smtClean="0"/>
              <a:t>If we compare the boy in my story to Rosa Parks, for example, it shows him as more than a nice kid; he’s now a social activist. This analogy will suggest many associations for the readers.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96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careful when using tragic events as references.  </a:t>
            </a:r>
          </a:p>
          <a:p>
            <a:r>
              <a:rPr lang="en-US" dirty="0" smtClean="0"/>
              <a:t>Sometimes these can work as exaggerated, comic style, but you need to be aware of the cultural implications of the references you make.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191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Work Today: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be publishing this piece </a:t>
            </a:r>
            <a:r>
              <a:rPr lang="en-US" dirty="0" smtClean="0"/>
              <a:t>next week.</a:t>
            </a:r>
            <a:endParaRPr lang="en-US" dirty="0" smtClean="0"/>
          </a:p>
          <a:p>
            <a:r>
              <a:rPr lang="en-US" dirty="0" smtClean="0"/>
              <a:t>They will need to be typed and printed or shared with me shortly after that.</a:t>
            </a:r>
          </a:p>
          <a:p>
            <a:r>
              <a:rPr lang="en-US" dirty="0" smtClean="0"/>
              <a:t>Spend time honing the narrative and informational parts of your piece by turning to the mentor texts and calling to mind all of the techniques you know.  </a:t>
            </a:r>
          </a:p>
          <a:p>
            <a:pPr lvl="1"/>
            <a:r>
              <a:rPr lang="en-US" dirty="0" smtClean="0"/>
              <a:t>Use the list in your notebook, “To Write a News Story, Journalists…” to help </a:t>
            </a:r>
            <a:r>
              <a:rPr lang="en-US" smtClean="0"/>
              <a:t>you</a:t>
            </a:r>
            <a:r>
              <a:rPr lang="en-US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1555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Assessing Your Work and Setting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have received a copy of the Narrative Checklist and the Information Writing Checklist  </a:t>
            </a:r>
          </a:p>
          <a:p>
            <a:r>
              <a:rPr lang="en-US" dirty="0" smtClean="0"/>
              <a:t>For the past several days, you have been writing with attention to craft, thinking about how to craft leads that hint at a bigger truth, how to build tension and write with detail and make choices about language, how to open up perspective, all for the purpose of conveying a message to readers.</a:t>
            </a:r>
          </a:p>
          <a:p>
            <a:r>
              <a:rPr lang="en-US" dirty="0" smtClean="0"/>
              <a:t>Use the checklists to reflect on what you’re doing well and set some goals for the next few days.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192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Checklists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Work with one category at a time, setting a couple of goals for yourself.</a:t>
            </a:r>
          </a:p>
          <a:p>
            <a:pPr lvl="1"/>
            <a:r>
              <a:rPr lang="en-US" dirty="0" smtClean="0"/>
              <a:t>What are you starting to do well?</a:t>
            </a:r>
          </a:p>
          <a:p>
            <a:pPr lvl="1"/>
            <a:r>
              <a:rPr lang="en-US" dirty="0" smtClean="0"/>
              <a:t>What is inconsistent?</a:t>
            </a:r>
          </a:p>
          <a:p>
            <a:pPr lvl="1"/>
            <a:r>
              <a:rPr lang="en-US" dirty="0" smtClean="0"/>
              <a:t>What are you not doing yet at all?</a:t>
            </a:r>
          </a:p>
          <a:p>
            <a:r>
              <a:rPr lang="en-US" dirty="0" smtClean="0"/>
              <a:t>Some of you probably have strict narratives and probably need to offer more explanation– to inform more.</a:t>
            </a:r>
          </a:p>
          <a:p>
            <a:pPr lvl="1"/>
            <a:r>
              <a:rPr lang="en-US" dirty="0" smtClean="0"/>
              <a:t>Use the information checklist to set some goals for this.</a:t>
            </a:r>
          </a:p>
          <a:p>
            <a:r>
              <a:rPr lang="en-US" dirty="0" smtClean="0"/>
              <a:t>If you have questions, feel free to talk to your partner for help.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87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Keep studying parts of the checklists so you have clear and purposeful goals as we move ahead in the unit.</a:t>
            </a:r>
          </a:p>
          <a:p>
            <a:r>
              <a:rPr lang="en-US" dirty="0" smtClean="0"/>
              <a:t>Record 2-3 goals for yourself and start working toward them tonight.</a:t>
            </a:r>
          </a:p>
          <a:p>
            <a:pPr lvl="1"/>
            <a:r>
              <a:rPr lang="en-US" dirty="0" smtClean="0"/>
              <a:t>If you’re working on leads, start several different ones.</a:t>
            </a:r>
          </a:p>
          <a:p>
            <a:pPr lvl="1"/>
            <a:r>
              <a:rPr lang="en-US" dirty="0" smtClean="0"/>
              <a:t>If you’re working on using details in purposeful ways, practice in several places and in several ways throughout your draft.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841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our last class, you’ve spent some time with masterful writers, trying out some of the moves they made with your own stories. </a:t>
            </a:r>
          </a:p>
          <a:p>
            <a:r>
              <a:rPr lang="en-US" dirty="0" smtClean="0"/>
              <a:t>Take out the mentor text.  Find a place where you noticed that the writer did something masterful that you want to try.</a:t>
            </a:r>
          </a:p>
          <a:p>
            <a:r>
              <a:rPr lang="en-US" dirty="0" smtClean="0"/>
              <a:t>Share with your partner and describe what the writer did that you admire.</a:t>
            </a:r>
          </a:p>
        </p:txBody>
      </p:sp>
    </p:spTree>
    <p:extLst>
      <p:ext uri="{BB962C8B-B14F-4D97-AF65-F5344CB8AC3E}">
        <p14:creationId xmlns:p14="http://schemas.microsoft.com/office/powerpoint/2010/main" val="2042428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those excerpts you admired, the work the writers did worked because you, as a reader, understood their language and associated it with meanings that you bring to the text.</a:t>
            </a:r>
          </a:p>
          <a:p>
            <a:r>
              <a:rPr lang="en-US" dirty="0"/>
              <a:t>The writer is inviting you to make deeper connections by choosing particular language.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209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Journalists often elaborate to deepen readers’ connections.</a:t>
            </a:r>
          </a:p>
          <a:p>
            <a:r>
              <a:rPr lang="en-US" dirty="0" smtClean="0"/>
              <a:t>They do this work by crafting allusions and analogies, which invite the reader, with just a few words to make profound associations.</a:t>
            </a:r>
          </a:p>
          <a:p>
            <a:pPr lvl="1"/>
            <a:r>
              <a:rPr lang="en-US" b="1" dirty="0" smtClean="0"/>
              <a:t>Allusion</a:t>
            </a:r>
            <a:r>
              <a:rPr lang="en-US" dirty="0" smtClean="0"/>
              <a:t>: </a:t>
            </a:r>
            <a:r>
              <a:rPr lang="en-US" dirty="0"/>
              <a:t>an expression designed to call something to mind without mentioning it explicitly; an indirect or passing reference:</a:t>
            </a:r>
            <a:r>
              <a:rPr lang="en-US" b="1" i="1" dirty="0"/>
              <a:t> an allusion to </a:t>
            </a:r>
            <a:r>
              <a:rPr lang="en-US" i="1" dirty="0"/>
              <a:t>Shakespeare</a:t>
            </a:r>
            <a:r>
              <a:rPr lang="en-US" dirty="0"/>
              <a:t> |</a:t>
            </a:r>
            <a:r>
              <a:rPr lang="en-US" i="1" dirty="0"/>
              <a:t> a classical allusion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Analogy</a:t>
            </a:r>
            <a:r>
              <a:rPr lang="en-US" dirty="0" smtClean="0"/>
              <a:t>: </a:t>
            </a:r>
            <a:r>
              <a:rPr lang="en-US" dirty="0"/>
              <a:t>a comparison between two things, typically on the basis of their structure and for the purpose of explanation or clarification:</a:t>
            </a:r>
            <a:r>
              <a:rPr lang="en-US" i="1" dirty="0"/>
              <a:t> an </a:t>
            </a:r>
            <a:r>
              <a:rPr lang="en-US" b="1" i="1" dirty="0"/>
              <a:t>analogy between </a:t>
            </a:r>
            <a:r>
              <a:rPr lang="en-US" i="1" dirty="0"/>
              <a:t>the workings of nature and those of human societies</a:t>
            </a:r>
            <a:r>
              <a:rPr lang="en-US" dirty="0"/>
              <a:t> |</a:t>
            </a:r>
            <a:r>
              <a:rPr lang="en-US" i="1" dirty="0"/>
              <a:t> he interprets logical functions </a:t>
            </a:r>
            <a:r>
              <a:rPr lang="en-US" b="1" i="1" dirty="0"/>
              <a:t>by analogy with </a:t>
            </a:r>
            <a:r>
              <a:rPr lang="en-US" i="1" dirty="0"/>
              <a:t>machines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5756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Elaborating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Words have connotative meanings. Some words suggest multiple meanings or call to mind a host of images or associations for the reader.</a:t>
            </a:r>
          </a:p>
          <a:p>
            <a:r>
              <a:rPr lang="en-US" dirty="0" smtClean="0"/>
              <a:t>Journalists know this, and when they think about making allusions or analogies, they think about how to suggest the most meaning with just a few words. It’s all about associations.</a:t>
            </a:r>
          </a:p>
          <a:p>
            <a:r>
              <a:rPr lang="en-US" dirty="0" smtClean="0"/>
              <a:t>They want to use references their readers will know or be willing to find out about.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611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Today I am going to show you a list of references– they’re names of people, places, and events.</a:t>
            </a:r>
          </a:p>
          <a:p>
            <a:r>
              <a:rPr lang="en-US" dirty="0" smtClean="0"/>
              <a:t>If you know the reference, each term will mean a lot to you.  If you don’t, it won’t.</a:t>
            </a:r>
          </a:p>
          <a:p>
            <a:r>
              <a:rPr lang="en-US" dirty="0" smtClean="0"/>
              <a:t>Picture that someone says to you, “It was like…” and then fill in the reference here.</a:t>
            </a:r>
          </a:p>
          <a:p>
            <a:r>
              <a:rPr lang="en-US" dirty="0" smtClean="0"/>
              <a:t>Then try to explain, in your group, what it means to say, “It was like…”</a:t>
            </a:r>
          </a:p>
          <a:p>
            <a:r>
              <a:rPr lang="en-US" dirty="0" smtClean="0"/>
              <a:t>If you don’t know the reference, you’ll want others in your group to explain it to you quickly.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93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11</a:t>
            </a:r>
          </a:p>
          <a:p>
            <a:pPr lvl="1"/>
            <a:r>
              <a:rPr lang="en-US" dirty="0" smtClean="0"/>
              <a:t>What would it mean if a writer said of an event, “It was like September 11…”?</a:t>
            </a:r>
          </a:p>
          <a:p>
            <a:r>
              <a:rPr lang="en-US" dirty="0" smtClean="0"/>
              <a:t>Discuss the cultural references with your group.  For each example, be sure to address the question, What would it mean if a writer said, “It was like (reference)…”?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65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an Allusion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The kid was tough and righteous, and he wasn’t going to back down.  Maybe this wasn’t the Arena, and he wasn’t </a:t>
            </a:r>
            <a:r>
              <a:rPr lang="en-US" i="1" dirty="0" err="1" smtClean="0"/>
              <a:t>Katniss</a:t>
            </a:r>
            <a:r>
              <a:rPr lang="en-US" i="1" dirty="0" smtClean="0"/>
              <a:t>, but he knew when he had to stand up for himself.</a:t>
            </a:r>
          </a:p>
          <a:p>
            <a:pPr lvl="1"/>
            <a:r>
              <a:rPr lang="en-US" i="1" dirty="0"/>
              <a:t>	</a:t>
            </a:r>
            <a:r>
              <a:rPr lang="en-US" dirty="0" smtClean="0"/>
              <a:t>The goal is for the reader to associate the courage and righteousness of </a:t>
            </a:r>
            <a:r>
              <a:rPr lang="en-US" dirty="0" err="1" smtClean="0"/>
              <a:t>Katniss</a:t>
            </a:r>
            <a:r>
              <a:rPr lang="en-US" dirty="0" smtClean="0"/>
              <a:t> with the subject of my news story.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186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an Analogy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The parking lot erupted into discord, with teens and adults taking sides like the </a:t>
            </a:r>
            <a:r>
              <a:rPr lang="en-US" i="1" dirty="0" err="1" smtClean="0"/>
              <a:t>Capulets</a:t>
            </a:r>
            <a:r>
              <a:rPr lang="en-US" i="1" dirty="0" smtClean="0"/>
              <a:t> and the </a:t>
            </a:r>
            <a:r>
              <a:rPr lang="en-US" i="1" dirty="0" err="1" smtClean="0"/>
              <a:t>Montagues</a:t>
            </a:r>
            <a:r>
              <a:rPr lang="en-US" i="1" dirty="0" smtClean="0"/>
              <a:t>.</a:t>
            </a:r>
          </a:p>
          <a:p>
            <a:pPr lvl="2"/>
            <a:r>
              <a:rPr lang="en-US" dirty="0" smtClean="0"/>
              <a:t>This will sound more like a direct comparison than an allusion.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79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211</TotalTime>
  <Words>1156</Words>
  <Application>Microsoft Macintosh PowerPoint</Application>
  <PresentationFormat>On-screen Show (4:3)</PresentationFormat>
  <Paragraphs>72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Pushpin</vt:lpstr>
      <vt:lpstr>Investigative Journalism</vt:lpstr>
      <vt:lpstr>Mentor Texts</vt:lpstr>
      <vt:lpstr>Mentor Texts</vt:lpstr>
      <vt:lpstr>Elaborating</vt:lpstr>
      <vt:lpstr>Elaborating</vt:lpstr>
      <vt:lpstr>Associations</vt:lpstr>
      <vt:lpstr>References</vt:lpstr>
      <vt:lpstr>Using an Allusion</vt:lpstr>
      <vt:lpstr>Using an Analogy</vt:lpstr>
      <vt:lpstr>Debrief</vt:lpstr>
      <vt:lpstr>Your Turn</vt:lpstr>
      <vt:lpstr>Your Turn</vt:lpstr>
      <vt:lpstr>Something to Consider</vt:lpstr>
      <vt:lpstr>Your Work Today:</vt:lpstr>
      <vt:lpstr>Assessing Your Work and Setting Goals</vt:lpstr>
      <vt:lpstr>Using the Checklists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Investigative Journalism</dc:title>
  <dc:creator>Michael Carson</dc:creator>
  <cp:lastModifiedBy>Michael Carson</cp:lastModifiedBy>
  <cp:revision>13</cp:revision>
  <dcterms:created xsi:type="dcterms:W3CDTF">2016-10-19T13:26:04Z</dcterms:created>
  <dcterms:modified xsi:type="dcterms:W3CDTF">2016-10-25T14:03:22Z</dcterms:modified>
</cp:coreProperties>
</file>